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8288000" cy="10287000"/>
  <p:notesSz cx="6858000" cy="9144000"/>
  <p:embeddedFontLst>
    <p:embeddedFont>
      <p:font typeface="Montserrat Bold" charset="1" panose="00000800000000000000"/>
      <p:regular r:id="rId7"/>
    </p:embeddedFont>
    <p:embeddedFont>
      <p:font typeface="Montserrat" charset="1" panose="0000050000000000000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8.fntdata"/><Relationship Id="rId3" Type="http://schemas.openxmlformats.org/officeDocument/2006/relationships/viewProps" Target="viewProps.xml"/><Relationship Id="rId7" Type="http://schemas.openxmlformats.org/officeDocument/2006/relationships/font" Target="fonts/font7.fntdata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3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theme" Target="theme/theme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71532" y="310197"/>
            <a:ext cx="9561394" cy="2390349"/>
          </a:xfrm>
          <a:custGeom>
            <a:avLst/>
            <a:gdLst/>
            <a:ahLst/>
            <a:cxnLst/>
            <a:rect r="r" b="b" t="t" l="l"/>
            <a:pathLst>
              <a:path h="2390349" w="9561394">
                <a:moveTo>
                  <a:pt x="0" y="0"/>
                </a:moveTo>
                <a:lnTo>
                  <a:pt x="9561394" y="0"/>
                </a:lnTo>
                <a:lnTo>
                  <a:pt x="9561394" y="2390348"/>
                </a:lnTo>
                <a:lnTo>
                  <a:pt x="0" y="23903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9132670" y="992810"/>
            <a:ext cx="8257378" cy="9203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47"/>
              </a:lnSpc>
            </a:pPr>
            <a:r>
              <a:rPr lang="en-US" sz="5390" b="true">
                <a:solidFill>
                  <a:srgbClr val="169D5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Huddle Notes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2576720"/>
            <a:ext cx="7387638" cy="80329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7478" indent="-253739" lvl="1">
              <a:lnSpc>
                <a:spcPts val="4019"/>
              </a:lnSpc>
              <a:buFont typeface="Arial"/>
              <a:buChar char="•"/>
            </a:pPr>
            <a:r>
              <a:rPr lang="en-US" sz="2350">
                <a:solidFill>
                  <a:srgbClr val="0033A0"/>
                </a:solidFill>
                <a:latin typeface="Montserrat"/>
                <a:ea typeface="Montserrat"/>
                <a:cs typeface="Montserrat"/>
                <a:sym typeface="Montserrat"/>
              </a:rPr>
              <a:t>The campaign kicks off with The Big Give on </a:t>
            </a:r>
            <a:r>
              <a:rPr lang="en-US" b="true" sz="2350">
                <a:solidFill>
                  <a:srgbClr val="0033A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Wednesday, August 27th,</a:t>
            </a:r>
            <a:r>
              <a:rPr lang="en-US" sz="2350">
                <a:solidFill>
                  <a:srgbClr val="0033A0"/>
                </a:solidFill>
                <a:latin typeface="Montserrat"/>
                <a:ea typeface="Montserrat"/>
                <a:cs typeface="Montserrat"/>
                <a:sym typeface="Montserrat"/>
              </a:rPr>
              <a:t> and runs until </a:t>
            </a:r>
            <a:r>
              <a:rPr lang="en-US" b="true" sz="2350">
                <a:solidFill>
                  <a:srgbClr val="0033A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Tuesday, September 30th.</a:t>
            </a:r>
          </a:p>
          <a:p>
            <a:pPr algn="l">
              <a:lnSpc>
                <a:spcPts val="4019"/>
              </a:lnSpc>
            </a:pPr>
          </a:p>
          <a:p>
            <a:pPr algn="l" marL="507478" indent="-253739" lvl="1">
              <a:lnSpc>
                <a:spcPts val="4019"/>
              </a:lnSpc>
              <a:buFont typeface="Arial"/>
              <a:buChar char="•"/>
            </a:pPr>
            <a:r>
              <a:rPr lang="en-US" sz="2350">
                <a:solidFill>
                  <a:srgbClr val="0033A0"/>
                </a:solidFill>
                <a:latin typeface="Montserrat"/>
                <a:ea typeface="Montserrat"/>
                <a:cs typeface="Montserrat"/>
                <a:sym typeface="Montserrat"/>
              </a:rPr>
              <a:t>Your donation through the Give for Good campaign supports local patients, associates, and community needs.</a:t>
            </a:r>
          </a:p>
          <a:p>
            <a:pPr algn="l">
              <a:lnSpc>
                <a:spcPts val="4019"/>
              </a:lnSpc>
            </a:pPr>
          </a:p>
          <a:p>
            <a:pPr algn="l" marL="507478" indent="-253739" lvl="1">
              <a:lnSpc>
                <a:spcPts val="4019"/>
              </a:lnSpc>
              <a:buFont typeface="Arial"/>
              <a:buChar char="•"/>
            </a:pPr>
            <a:r>
              <a:rPr lang="en-US" sz="2350">
                <a:solidFill>
                  <a:srgbClr val="0033A0"/>
                </a:solidFill>
                <a:latin typeface="Montserrat"/>
                <a:ea typeface="Montserrat"/>
                <a:cs typeface="Montserrat"/>
                <a:sym typeface="Montserrat"/>
              </a:rPr>
              <a:t>If you’ve made a new gift in 2025, it will count toward this year’s Give for Good campaign!</a:t>
            </a:r>
          </a:p>
          <a:p>
            <a:pPr algn="l">
              <a:lnSpc>
                <a:spcPts val="4019"/>
              </a:lnSpc>
            </a:pPr>
          </a:p>
          <a:p>
            <a:pPr algn="l" marL="507478" indent="-253739" lvl="1">
              <a:lnSpc>
                <a:spcPts val="4019"/>
              </a:lnSpc>
              <a:buFont typeface="Arial"/>
              <a:buChar char="•"/>
            </a:pPr>
            <a:r>
              <a:rPr lang="en-US" sz="2350">
                <a:solidFill>
                  <a:srgbClr val="0033A0"/>
                </a:solidFill>
                <a:latin typeface="Montserrat"/>
                <a:ea typeface="Montserrat"/>
                <a:cs typeface="Montserrat"/>
                <a:sym typeface="Montserrat"/>
              </a:rPr>
              <a:t>Sign up on or before The Big Give for additional incentives!</a:t>
            </a:r>
          </a:p>
          <a:p>
            <a:pPr algn="l">
              <a:lnSpc>
                <a:spcPts val="4019"/>
              </a:lnSpc>
              <a:spcBef>
                <a:spcPct val="0"/>
              </a:spcBef>
            </a:pPr>
          </a:p>
          <a:p>
            <a:pPr algn="l">
              <a:lnSpc>
                <a:spcPts val="4019"/>
              </a:lnSpc>
              <a:spcBef>
                <a:spcPct val="0"/>
              </a:spcBef>
            </a:pPr>
          </a:p>
          <a:p>
            <a:pPr algn="l">
              <a:lnSpc>
                <a:spcPts val="3848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9789140" y="2489836"/>
            <a:ext cx="7470160" cy="67684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40"/>
              </a:lnSpc>
            </a:pPr>
            <a:r>
              <a:rPr lang="en-US" sz="2600" b="true">
                <a:solidFill>
                  <a:srgbClr val="0032A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How to Give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Associates can give online at BSMHgiveforgood.com or return the form from the mailed brochure. </a:t>
            </a:r>
          </a:p>
          <a:p>
            <a:pPr algn="l">
              <a:lnSpc>
                <a:spcPts val="3220"/>
              </a:lnSpc>
            </a:pPr>
          </a:p>
          <a:p>
            <a:pPr algn="l">
              <a:lnSpc>
                <a:spcPts val="3360"/>
              </a:lnSpc>
            </a:pPr>
            <a:r>
              <a:rPr lang="en-US" sz="2400" b="true">
                <a:solidFill>
                  <a:srgbClr val="0032A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Ways to Give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Payroll deduction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One-time gift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Recurring gift (stop anytime)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Donate PTO (non-exempt associates)</a:t>
            </a:r>
          </a:p>
          <a:p>
            <a:pPr algn="l">
              <a:lnSpc>
                <a:spcPts val="3220"/>
              </a:lnSpc>
            </a:pPr>
          </a:p>
          <a:p>
            <a:pPr algn="l">
              <a:lnSpc>
                <a:spcPts val="3360"/>
              </a:lnSpc>
            </a:pPr>
            <a:r>
              <a:rPr lang="en-US" b="true" sz="2400">
                <a:solidFill>
                  <a:srgbClr val="0032A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Giving Levels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Power Hour | one hour of pay per pay period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Half Hour Hero | half hour of pay per pay period</a:t>
            </a:r>
          </a:p>
          <a:p>
            <a:pPr algn="l" marL="474984" indent="-237492" lvl="1">
              <a:lnSpc>
                <a:spcPts val="3080"/>
              </a:lnSpc>
              <a:buFont typeface="Arial"/>
              <a:buChar char="•"/>
            </a:pPr>
            <a:r>
              <a:rPr lang="en-US" sz="22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Lead for Good | $1,001</a:t>
            </a:r>
          </a:p>
          <a:p>
            <a:pPr algn="l">
              <a:lnSpc>
                <a:spcPts val="3080"/>
              </a:lnSpc>
            </a:pPr>
          </a:p>
          <a:p>
            <a:pPr algn="l">
              <a:lnSpc>
                <a:spcPts val="3080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2938624" y="9436874"/>
            <a:ext cx="11599189" cy="3892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0"/>
              </a:lnSpc>
              <a:spcBef>
                <a:spcPct val="0"/>
              </a:spcBef>
            </a:pPr>
            <a:r>
              <a:rPr lang="en-US" sz="2300">
                <a:solidFill>
                  <a:srgbClr val="0032A0"/>
                </a:solidFill>
                <a:latin typeface="Montserrat"/>
                <a:ea typeface="Montserrat"/>
                <a:cs typeface="Montserrat"/>
                <a:sym typeface="Montserrat"/>
              </a:rPr>
              <a:t>Visit BSMHgiveforgood.com for resources, impact stories, and easy ways to give.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3989920164D1458E02DD569FB0CAEC" ma:contentTypeVersion="18" ma:contentTypeDescription="Create a new document." ma:contentTypeScope="" ma:versionID="5d5ef18637a83baeaa6287502e33d831">
  <xsd:schema xmlns:xsd="http://www.w3.org/2001/XMLSchema" xmlns:xs="http://www.w3.org/2001/XMLSchema" xmlns:p="http://schemas.microsoft.com/office/2006/metadata/properties" xmlns:ns2="de38d1a3-b157-4f76-8c21-6ec709699950" xmlns:ns3="7e03b64a-db36-4cc5-b7ed-9d51c319646a" targetNamespace="http://schemas.microsoft.com/office/2006/metadata/properties" ma:root="true" ma:fieldsID="7bd0f6d9060ac52a226b737a806da44b" ns2:_="" ns3:_="">
    <xsd:import namespace="de38d1a3-b157-4f76-8c21-6ec709699950"/>
    <xsd:import namespace="7e03b64a-db36-4cc5-b7ed-9d51c31964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38d1a3-b157-4f76-8c21-6ec7096999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55dbc56-9ccf-4022-aacd-75bdc51dfa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03b64a-db36-4cc5-b7ed-9d51c31964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5701c39-03c0-42d3-85fd-ee2e41f47e66}" ma:internalName="TaxCatchAll" ma:showField="CatchAllData" ma:web="7e03b64a-db36-4cc5-b7ed-9d51c31964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38d1a3-b157-4f76-8c21-6ec709699950">
      <Terms xmlns="http://schemas.microsoft.com/office/infopath/2007/PartnerControls"/>
    </lcf76f155ced4ddcb4097134ff3c332f>
    <TaxCatchAll xmlns="7e03b64a-db36-4cc5-b7ed-9d51c319646a" xsi:nil="true"/>
  </documentManagement>
</p:properties>
</file>

<file path=customXml/itemProps1.xml><?xml version="1.0" encoding="utf-8"?>
<ds:datastoreItem xmlns:ds="http://schemas.openxmlformats.org/officeDocument/2006/customXml" ds:itemID="{42A4F46E-F882-4805-BA91-1996CD298BB7}"/>
</file>

<file path=customXml/itemProps2.xml><?xml version="1.0" encoding="utf-8"?>
<ds:datastoreItem xmlns:ds="http://schemas.openxmlformats.org/officeDocument/2006/customXml" ds:itemID="{97E49FEF-88BF-4583-A7D6-D6E1F0313F3D}"/>
</file>

<file path=customXml/itemProps3.xml><?xml version="1.0" encoding="utf-8"?>
<ds:datastoreItem xmlns:ds="http://schemas.openxmlformats.org/officeDocument/2006/customXml" ds:itemID="{A9D0F8AC-B5D2-453A-BE53-F5A7FC9AFF6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FAQ </dc:title>
  <cp:revision>1</cp:revision>
  <dcterms:created xsi:type="dcterms:W3CDTF">2006-08-16T00:00:00Z</dcterms:created>
  <dcterms:modified xsi:type="dcterms:W3CDTF">2011-08-01T06:04:30Z</dcterms:modified>
  <dc:identifier>DAGZFsof6Ao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0x0101003A3989920164D1458E02DD569FB0CAEC</vt:lpwstr>
  </property>
</Properties>
</file>